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310" r:id="rId6"/>
    <p:sldId id="311" r:id="rId7"/>
    <p:sldId id="318" r:id="rId8"/>
    <p:sldId id="319" r:id="rId9"/>
    <p:sldId id="316" r:id="rId10"/>
    <p:sldId id="298" r:id="rId11"/>
    <p:sldId id="312" r:id="rId12"/>
    <p:sldId id="294" r:id="rId13"/>
    <p:sldId id="29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26/02/2019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26/02/2019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37CBCA01-6DAF-4E4B-B598-24118D813B2F}"/>
              </a:ext>
            </a:extLst>
          </p:cNvPr>
          <p:cNvGrpSpPr/>
          <p:nvPr/>
        </p:nvGrpSpPr>
        <p:grpSpPr>
          <a:xfrm>
            <a:off x="326127" y="154411"/>
            <a:ext cx="11347553" cy="6292345"/>
            <a:chOff x="326127" y="154411"/>
            <a:chExt cx="11347553" cy="6292345"/>
          </a:xfrm>
        </p:grpSpPr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801A1FEF-6B3F-4500-9E74-CC0DA24879C3}"/>
                </a:ext>
              </a:extLst>
            </p:cNvPr>
            <p:cNvGrpSpPr/>
            <p:nvPr/>
          </p:nvGrpSpPr>
          <p:grpSpPr>
            <a:xfrm>
              <a:off x="1890702" y="154411"/>
              <a:ext cx="8320098" cy="769441"/>
              <a:chOff x="1890702" y="154411"/>
              <a:chExt cx="8320098" cy="769441"/>
            </a:xfrm>
          </p:grpSpPr>
          <p:sp>
            <p:nvSpPr>
              <p:cNvPr id="133" name="Rectángulo 132">
                <a:extLst>
                  <a:ext uri="{FF2B5EF4-FFF2-40B4-BE49-F238E27FC236}">
                    <a16:creationId xmlns:a16="http://schemas.microsoft.com/office/drawing/2014/main" id="{2A972AB7-64FB-42E5-A4D5-B5FADAF59F27}"/>
                  </a:ext>
                </a:extLst>
              </p:cNvPr>
              <p:cNvSpPr/>
              <p:nvPr/>
            </p:nvSpPr>
            <p:spPr>
              <a:xfrm>
                <a:off x="1890702" y="154411"/>
                <a:ext cx="8320098" cy="76944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s-CO" sz="4400" b="1" dirty="0">
                    <a:solidFill>
                      <a:srgbClr val="346232"/>
                    </a:solidFill>
                  </a:rPr>
                  <a:t>INFRAESTRUCTURAS NUEVAS 2019</a:t>
                </a:r>
              </a:p>
            </p:txBody>
          </p:sp>
          <p:cxnSp>
            <p:nvCxnSpPr>
              <p:cNvPr id="134" name="Conector recto 133">
                <a:extLst>
                  <a:ext uri="{FF2B5EF4-FFF2-40B4-BE49-F238E27FC236}">
                    <a16:creationId xmlns:a16="http://schemas.microsoft.com/office/drawing/2014/main" id="{9D652B4C-7E34-4D52-843C-E5DA5E7B6CE3}"/>
                  </a:ext>
                </a:extLst>
              </p:cNvPr>
              <p:cNvCxnSpPr/>
              <p:nvPr/>
            </p:nvCxnSpPr>
            <p:spPr>
              <a:xfrm>
                <a:off x="1981200" y="823017"/>
                <a:ext cx="8229600" cy="0"/>
              </a:xfrm>
              <a:prstGeom prst="line">
                <a:avLst/>
              </a:prstGeom>
              <a:ln w="28575">
                <a:solidFill>
                  <a:schemeClr val="bg1">
                    <a:lumMod val="65000"/>
                  </a:schemeClr>
                </a:solidFill>
                <a:prstDash val="sysDash"/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444E127-C436-4D5A-95CC-99675681D6F8}"/>
                </a:ext>
              </a:extLst>
            </p:cNvPr>
            <p:cNvSpPr/>
            <p:nvPr/>
          </p:nvSpPr>
          <p:spPr>
            <a:xfrm>
              <a:off x="2471427" y="5246427"/>
              <a:ext cx="9202253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Seguimiento a la ejecución </a:t>
              </a:r>
              <a:r>
                <a:rPr lang="es-CO" sz="2000" dirty="0"/>
                <a:t>(</a:t>
              </a:r>
              <a:r>
                <a:rPr lang="es-CO" sz="2000" i="1" dirty="0">
                  <a:solidFill>
                    <a:schemeClr val="accent6">
                      <a:lumMod val="75000"/>
                    </a:schemeClr>
                  </a:solidFill>
                </a:rPr>
                <a:t>MatrizInfraestructurasNuevas_2019.xls</a:t>
              </a:r>
              <a:r>
                <a:rPr lang="es-CO" sz="2000" dirty="0"/>
                <a:t>).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Apoyo en la gestión de recursos para dotación inicial.</a:t>
              </a:r>
            </a:p>
            <a:p>
              <a:pPr marL="285750" indent="-285750">
                <a:buFontTx/>
                <a:buChar char="-"/>
                <a:defRPr/>
              </a:pPr>
              <a:r>
                <a:rPr lang="es-CO" sz="2400" dirty="0"/>
                <a:t>Articulación para la puesta en operación.</a:t>
              </a:r>
            </a:p>
          </p:txBody>
        </p:sp>
        <p:grpSp>
          <p:nvGrpSpPr>
            <p:cNvPr id="21" name="Grupo 20">
              <a:extLst>
                <a:ext uri="{FF2B5EF4-FFF2-40B4-BE49-F238E27FC236}">
                  <a16:creationId xmlns:a16="http://schemas.microsoft.com/office/drawing/2014/main" id="{BF64C954-A90A-48B9-8495-93494CC45D12}"/>
                </a:ext>
              </a:extLst>
            </p:cNvPr>
            <p:cNvGrpSpPr/>
            <p:nvPr/>
          </p:nvGrpSpPr>
          <p:grpSpPr>
            <a:xfrm>
              <a:off x="1103833" y="1442327"/>
              <a:ext cx="9520929" cy="3347790"/>
              <a:chOff x="167074" y="1537178"/>
              <a:chExt cx="9520929" cy="3347790"/>
            </a:xfrm>
          </p:grpSpPr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D9DCDB9E-064D-488C-B1EF-60C65181CF3E}"/>
                  </a:ext>
                </a:extLst>
              </p:cNvPr>
              <p:cNvGrpSpPr/>
              <p:nvPr/>
            </p:nvGrpSpPr>
            <p:grpSpPr>
              <a:xfrm>
                <a:off x="4222409" y="2367229"/>
                <a:ext cx="2516621" cy="720276"/>
                <a:chOff x="860936" y="2593132"/>
                <a:chExt cx="2516621" cy="720276"/>
              </a:xfrm>
            </p:grpSpPr>
            <p:sp>
              <p:nvSpPr>
                <p:cNvPr id="2" name="Rectángulo: esquinas redondeadas 1">
                  <a:extLst>
                    <a:ext uri="{FF2B5EF4-FFF2-40B4-BE49-F238E27FC236}">
                      <a16:creationId xmlns:a16="http://schemas.microsoft.com/office/drawing/2014/main" id="{36A5B56D-CBFE-4A67-B0A8-3F10953ED885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DAPRE</a:t>
                  </a:r>
                </a:p>
              </p:txBody>
            </p:sp>
            <p:sp>
              <p:nvSpPr>
                <p:cNvPr id="18" name="Flecha: pentágono 17">
                  <a:extLst>
                    <a:ext uri="{FF2B5EF4-FFF2-40B4-BE49-F238E27FC236}">
                      <a16:creationId xmlns:a16="http://schemas.microsoft.com/office/drawing/2014/main" id="{E7BC56BA-AFC9-4F10-90D4-361309666545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15 Proyectos</a:t>
                  </a:r>
                </a:p>
              </p:txBody>
            </p:sp>
          </p:grpSp>
          <p:grpSp>
            <p:nvGrpSpPr>
              <p:cNvPr id="22" name="Grupo 21">
                <a:extLst>
                  <a:ext uri="{FF2B5EF4-FFF2-40B4-BE49-F238E27FC236}">
                    <a16:creationId xmlns:a16="http://schemas.microsoft.com/office/drawing/2014/main" id="{2C6F16D3-B686-4C5B-B77E-B7473F246605}"/>
                  </a:ext>
                </a:extLst>
              </p:cNvPr>
              <p:cNvGrpSpPr/>
              <p:nvPr/>
            </p:nvGrpSpPr>
            <p:grpSpPr>
              <a:xfrm>
                <a:off x="1348009" y="2363761"/>
                <a:ext cx="2699504" cy="720276"/>
                <a:chOff x="860936" y="2593132"/>
                <a:chExt cx="2699504" cy="720276"/>
              </a:xfrm>
            </p:grpSpPr>
            <p:sp>
              <p:nvSpPr>
                <p:cNvPr id="23" name="Rectángulo: esquinas redondeadas 22">
                  <a:extLst>
                    <a:ext uri="{FF2B5EF4-FFF2-40B4-BE49-F238E27FC236}">
                      <a16:creationId xmlns:a16="http://schemas.microsoft.com/office/drawing/2014/main" id="{5A279A04-2C6F-423A-AB4D-A72F2420A5D4}"/>
                    </a:ext>
                  </a:extLst>
                </p:cNvPr>
                <p:cNvSpPr/>
                <p:nvPr/>
              </p:nvSpPr>
              <p:spPr>
                <a:xfrm>
                  <a:off x="1672743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Fondo de adaptación </a:t>
                  </a:r>
                </a:p>
              </p:txBody>
            </p:sp>
            <p:sp>
              <p:nvSpPr>
                <p:cNvPr id="24" name="Flecha: pentágono 23">
                  <a:extLst>
                    <a:ext uri="{FF2B5EF4-FFF2-40B4-BE49-F238E27FC236}">
                      <a16:creationId xmlns:a16="http://schemas.microsoft.com/office/drawing/2014/main" id="{055EEAEA-8CEE-4541-A906-AFAC42C22927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25" name="Grupo 24">
                <a:extLst>
                  <a:ext uri="{FF2B5EF4-FFF2-40B4-BE49-F238E27FC236}">
                    <a16:creationId xmlns:a16="http://schemas.microsoft.com/office/drawing/2014/main" id="{0A79D566-1334-48C5-B507-B388F65CBA6B}"/>
                  </a:ext>
                </a:extLst>
              </p:cNvPr>
              <p:cNvGrpSpPr/>
              <p:nvPr/>
            </p:nvGrpSpPr>
            <p:grpSpPr>
              <a:xfrm>
                <a:off x="6791552" y="2367229"/>
                <a:ext cx="2896451" cy="720276"/>
                <a:chOff x="860936" y="2593132"/>
                <a:chExt cx="2896451" cy="720276"/>
              </a:xfrm>
            </p:grpSpPr>
            <p:sp>
              <p:nvSpPr>
                <p:cNvPr id="26" name="Rectángulo: esquinas redondeadas 25">
                  <a:extLst>
                    <a:ext uri="{FF2B5EF4-FFF2-40B4-BE49-F238E27FC236}">
                      <a16:creationId xmlns:a16="http://schemas.microsoft.com/office/drawing/2014/main" id="{9895D67E-D207-4D3D-8EF9-65FC173946E3}"/>
                    </a:ext>
                  </a:extLst>
                </p:cNvPr>
                <p:cNvSpPr/>
                <p:nvPr/>
              </p:nvSpPr>
              <p:spPr>
                <a:xfrm>
                  <a:off x="186969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Minvivienda</a:t>
                  </a:r>
                </a:p>
              </p:txBody>
            </p:sp>
            <p:sp>
              <p:nvSpPr>
                <p:cNvPr id="27" name="Flecha: pentágono 26">
                  <a:extLst>
                    <a:ext uri="{FF2B5EF4-FFF2-40B4-BE49-F238E27FC236}">
                      <a16:creationId xmlns:a16="http://schemas.microsoft.com/office/drawing/2014/main" id="{52D8DA71-4A4E-4BF6-867B-FC2BC7D72F7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Proyectos</a:t>
                  </a:r>
                </a:p>
              </p:txBody>
            </p:sp>
          </p:grpSp>
          <p:grpSp>
            <p:nvGrpSpPr>
              <p:cNvPr id="28" name="Grupo 27">
                <a:extLst>
                  <a:ext uri="{FF2B5EF4-FFF2-40B4-BE49-F238E27FC236}">
                    <a16:creationId xmlns:a16="http://schemas.microsoft.com/office/drawing/2014/main" id="{15E33E79-3015-42BD-B3D2-4471D6A6B21E}"/>
                  </a:ext>
                </a:extLst>
              </p:cNvPr>
              <p:cNvGrpSpPr/>
              <p:nvPr/>
            </p:nvGrpSpPr>
            <p:grpSpPr>
              <a:xfrm>
                <a:off x="6005166" y="1537178"/>
                <a:ext cx="2516621" cy="720276"/>
                <a:chOff x="860936" y="2593132"/>
                <a:chExt cx="2516621" cy="720276"/>
              </a:xfrm>
            </p:grpSpPr>
            <p:sp>
              <p:nvSpPr>
                <p:cNvPr id="29" name="Rectángulo: esquinas redondeadas 28">
                  <a:extLst>
                    <a:ext uri="{FF2B5EF4-FFF2-40B4-BE49-F238E27FC236}">
                      <a16:creationId xmlns:a16="http://schemas.microsoft.com/office/drawing/2014/main" id="{237E60A1-140E-4C0D-A08E-0BC1C9DE397D}"/>
                    </a:ext>
                  </a:extLst>
                </p:cNvPr>
                <p:cNvSpPr/>
                <p:nvPr/>
              </p:nvSpPr>
              <p:spPr>
                <a:xfrm>
                  <a:off x="1489860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Convenio</a:t>
                  </a:r>
                </a:p>
                <a:p>
                  <a:pPr algn="r"/>
                  <a:r>
                    <a:rPr lang="es-CO" altLang="es-CO" b="1" dirty="0"/>
                    <a:t>3374</a:t>
                  </a:r>
                </a:p>
              </p:txBody>
            </p:sp>
            <p:sp>
              <p:nvSpPr>
                <p:cNvPr id="30" name="Flecha: pentágono 29">
                  <a:extLst>
                    <a:ext uri="{FF2B5EF4-FFF2-40B4-BE49-F238E27FC236}">
                      <a16:creationId xmlns:a16="http://schemas.microsoft.com/office/drawing/2014/main" id="{80C4D2B1-AFE7-4C12-969C-5DCF19B46B7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12 Proyectos</a:t>
                  </a:r>
                </a:p>
              </p:txBody>
            </p:sp>
          </p:grpSp>
          <p:grpSp>
            <p:nvGrpSpPr>
              <p:cNvPr id="31" name="Grupo 30">
                <a:extLst>
                  <a:ext uri="{FF2B5EF4-FFF2-40B4-BE49-F238E27FC236}">
                    <a16:creationId xmlns:a16="http://schemas.microsoft.com/office/drawing/2014/main" id="{ACC461F2-E5B3-4570-B3FA-9E00274EB845}"/>
                  </a:ext>
                </a:extLst>
              </p:cNvPr>
              <p:cNvGrpSpPr/>
              <p:nvPr/>
            </p:nvGrpSpPr>
            <p:grpSpPr>
              <a:xfrm>
                <a:off x="2920782" y="1557297"/>
                <a:ext cx="2924585" cy="720276"/>
                <a:chOff x="860936" y="2593132"/>
                <a:chExt cx="2924585" cy="720276"/>
              </a:xfrm>
            </p:grpSpPr>
            <p:sp>
              <p:nvSpPr>
                <p:cNvPr id="32" name="Rectángulo: esquinas redondeadas 31">
                  <a:extLst>
                    <a:ext uri="{FF2B5EF4-FFF2-40B4-BE49-F238E27FC236}">
                      <a16:creationId xmlns:a16="http://schemas.microsoft.com/office/drawing/2014/main" id="{983B9F8A-100E-4C75-B7C8-774091CEAA56}"/>
                    </a:ext>
                  </a:extLst>
                </p:cNvPr>
                <p:cNvSpPr/>
                <p:nvPr/>
              </p:nvSpPr>
              <p:spPr>
                <a:xfrm>
                  <a:off x="1897824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Bolívar</a:t>
                  </a:r>
                </a:p>
              </p:txBody>
            </p:sp>
            <p:sp>
              <p:nvSpPr>
                <p:cNvPr id="33" name="Flecha: pentágono 32">
                  <a:extLst>
                    <a:ext uri="{FF2B5EF4-FFF2-40B4-BE49-F238E27FC236}">
                      <a16:creationId xmlns:a16="http://schemas.microsoft.com/office/drawing/2014/main" id="{B4F7BA7B-2888-4790-A720-BA6A87BB70B6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22 Proyectos</a:t>
                  </a:r>
                </a:p>
              </p:txBody>
            </p:sp>
          </p:grpSp>
          <p:grpSp>
            <p:nvGrpSpPr>
              <p:cNvPr id="34" name="Grupo 33">
                <a:extLst>
                  <a:ext uri="{FF2B5EF4-FFF2-40B4-BE49-F238E27FC236}">
                    <a16:creationId xmlns:a16="http://schemas.microsoft.com/office/drawing/2014/main" id="{5FAC1707-CC5E-47CD-80A9-06C99FAFD8C3}"/>
                  </a:ext>
                </a:extLst>
              </p:cNvPr>
              <p:cNvGrpSpPr/>
              <p:nvPr/>
            </p:nvGrpSpPr>
            <p:grpSpPr>
              <a:xfrm>
                <a:off x="2723926" y="3283332"/>
                <a:ext cx="3539258" cy="720276"/>
                <a:chOff x="860936" y="2593132"/>
                <a:chExt cx="3305620" cy="720276"/>
              </a:xfrm>
            </p:grpSpPr>
            <p:sp>
              <p:nvSpPr>
                <p:cNvPr id="35" name="Rectángulo: esquinas redondeadas 34">
                  <a:extLst>
                    <a:ext uri="{FF2B5EF4-FFF2-40B4-BE49-F238E27FC236}">
                      <a16:creationId xmlns:a16="http://schemas.microsoft.com/office/drawing/2014/main" id="{A138D4D7-4EBC-4A0E-AA86-888FF5AD948C}"/>
                    </a:ext>
                  </a:extLst>
                </p:cNvPr>
                <p:cNvSpPr/>
                <p:nvPr/>
              </p:nvSpPr>
              <p:spPr>
                <a:xfrm>
                  <a:off x="1845666" y="2593132"/>
                  <a:ext cx="2320890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Atlántico + Regalías</a:t>
                  </a:r>
                </a:p>
              </p:txBody>
            </p:sp>
            <p:sp>
              <p:nvSpPr>
                <p:cNvPr id="36" name="Flecha: pentágono 35">
                  <a:extLst>
                    <a:ext uri="{FF2B5EF4-FFF2-40B4-BE49-F238E27FC236}">
                      <a16:creationId xmlns:a16="http://schemas.microsoft.com/office/drawing/2014/main" id="{6819C9FC-92BB-4D33-AFFE-1876C2E8E2CF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10 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37" name="Grupo 36">
                <a:extLst>
                  <a:ext uri="{FF2B5EF4-FFF2-40B4-BE49-F238E27FC236}">
                    <a16:creationId xmlns:a16="http://schemas.microsoft.com/office/drawing/2014/main" id="{7E4F6CF4-C8EA-4DDE-B6F8-D05B49F8C0A6}"/>
                  </a:ext>
                </a:extLst>
              </p:cNvPr>
              <p:cNvGrpSpPr/>
              <p:nvPr/>
            </p:nvGrpSpPr>
            <p:grpSpPr>
              <a:xfrm>
                <a:off x="167074" y="1558895"/>
                <a:ext cx="2530687" cy="720276"/>
                <a:chOff x="860936" y="2593132"/>
                <a:chExt cx="2530687" cy="720276"/>
              </a:xfrm>
            </p:grpSpPr>
            <p:sp>
              <p:nvSpPr>
                <p:cNvPr id="38" name="Rectángulo: esquinas redondeadas 37">
                  <a:extLst>
                    <a:ext uri="{FF2B5EF4-FFF2-40B4-BE49-F238E27FC236}">
                      <a16:creationId xmlns:a16="http://schemas.microsoft.com/office/drawing/2014/main" id="{C1752BCF-A91A-4426-A96C-7400F31BAFB7}"/>
                    </a:ext>
                  </a:extLst>
                </p:cNvPr>
                <p:cNvSpPr/>
                <p:nvPr/>
              </p:nvSpPr>
              <p:spPr>
                <a:xfrm>
                  <a:off x="1503926" y="2593132"/>
                  <a:ext cx="1887697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CONPES</a:t>
                  </a:r>
                </a:p>
              </p:txBody>
            </p:sp>
            <p:sp>
              <p:nvSpPr>
                <p:cNvPr id="39" name="Flecha: pentágono 38">
                  <a:extLst>
                    <a:ext uri="{FF2B5EF4-FFF2-40B4-BE49-F238E27FC236}">
                      <a16:creationId xmlns:a16="http://schemas.microsoft.com/office/drawing/2014/main" id="{430B02C5-1E78-41F6-8C2B-A6D3FF054F5B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23 Proyectos</a:t>
                  </a:r>
                </a:p>
              </p:txBody>
            </p:sp>
          </p:grpSp>
          <p:grpSp>
            <p:nvGrpSpPr>
              <p:cNvPr id="40" name="Grupo 39">
                <a:extLst>
                  <a:ext uri="{FF2B5EF4-FFF2-40B4-BE49-F238E27FC236}">
                    <a16:creationId xmlns:a16="http://schemas.microsoft.com/office/drawing/2014/main" id="{2A20C031-312B-4536-8F88-C34625E11F44}"/>
                  </a:ext>
                </a:extLst>
              </p:cNvPr>
              <p:cNvGrpSpPr/>
              <p:nvPr/>
            </p:nvGrpSpPr>
            <p:grpSpPr>
              <a:xfrm>
                <a:off x="6472028" y="3283332"/>
                <a:ext cx="2884363" cy="720276"/>
                <a:chOff x="860936" y="2593132"/>
                <a:chExt cx="2884363" cy="720276"/>
              </a:xfrm>
            </p:grpSpPr>
            <p:sp>
              <p:nvSpPr>
                <p:cNvPr id="41" name="Rectángulo: esquinas redondeadas 40">
                  <a:extLst>
                    <a:ext uri="{FF2B5EF4-FFF2-40B4-BE49-F238E27FC236}">
                      <a16:creationId xmlns:a16="http://schemas.microsoft.com/office/drawing/2014/main" id="{E26B28B8-D12E-4423-9362-DE7D08B160FB}"/>
                    </a:ext>
                  </a:extLst>
                </p:cNvPr>
                <p:cNvSpPr/>
                <p:nvPr/>
              </p:nvSpPr>
              <p:spPr>
                <a:xfrm>
                  <a:off x="1147230" y="2593132"/>
                  <a:ext cx="2598069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Gobernación</a:t>
                  </a:r>
                </a:p>
                <a:p>
                  <a:pPr algn="r"/>
                  <a:r>
                    <a:rPr lang="es-CO" altLang="es-CO" b="1" dirty="0"/>
                    <a:t>Antioquia +</a:t>
                  </a:r>
                </a:p>
                <a:p>
                  <a:pPr algn="r"/>
                  <a:r>
                    <a:rPr lang="es-CO" altLang="es-CO" b="1" dirty="0"/>
                    <a:t>Municipios</a:t>
                  </a:r>
                </a:p>
              </p:txBody>
            </p:sp>
            <p:sp>
              <p:nvSpPr>
                <p:cNvPr id="42" name="Flecha: pentágono 41">
                  <a:extLst>
                    <a:ext uri="{FF2B5EF4-FFF2-40B4-BE49-F238E27FC236}">
                      <a16:creationId xmlns:a16="http://schemas.microsoft.com/office/drawing/2014/main" id="{141BFB79-BA10-4D1D-A610-2DE8BD8A885D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4</a:t>
                  </a:r>
                </a:p>
                <a:p>
                  <a:pPr algn="ctr"/>
                  <a:r>
                    <a:rPr lang="es-CO" b="1" dirty="0"/>
                    <a:t>Proyectos</a:t>
                  </a:r>
                </a:p>
              </p:txBody>
            </p:sp>
          </p:grpSp>
          <p:grpSp>
            <p:nvGrpSpPr>
              <p:cNvPr id="43" name="Grupo 42">
                <a:extLst>
                  <a:ext uri="{FF2B5EF4-FFF2-40B4-BE49-F238E27FC236}">
                    <a16:creationId xmlns:a16="http://schemas.microsoft.com/office/drawing/2014/main" id="{7A6FAD29-B4A2-4AB5-A46E-C441D0C1AC40}"/>
                  </a:ext>
                </a:extLst>
              </p:cNvPr>
              <p:cNvGrpSpPr/>
              <p:nvPr/>
            </p:nvGrpSpPr>
            <p:grpSpPr>
              <a:xfrm>
                <a:off x="4222409" y="4164692"/>
                <a:ext cx="2152846" cy="720276"/>
                <a:chOff x="860936" y="2593132"/>
                <a:chExt cx="2152846" cy="720276"/>
              </a:xfrm>
            </p:grpSpPr>
            <p:sp>
              <p:nvSpPr>
                <p:cNvPr id="44" name="Rectángulo: esquinas redondeadas 43">
                  <a:extLst>
                    <a:ext uri="{FF2B5EF4-FFF2-40B4-BE49-F238E27FC236}">
                      <a16:creationId xmlns:a16="http://schemas.microsoft.com/office/drawing/2014/main" id="{ADD6D331-D77E-4CCC-9B87-7BF52FB1D4F8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ICBF</a:t>
                  </a:r>
                </a:p>
              </p:txBody>
            </p:sp>
            <p:sp>
              <p:nvSpPr>
                <p:cNvPr id="45" name="Flecha: pentágono 44">
                  <a:extLst>
                    <a:ext uri="{FF2B5EF4-FFF2-40B4-BE49-F238E27FC236}">
                      <a16:creationId xmlns:a16="http://schemas.microsoft.com/office/drawing/2014/main" id="{4C33AFCB-9B30-4F2C-8633-6D26AFC71C61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1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  <p:grpSp>
            <p:nvGrpSpPr>
              <p:cNvPr id="46" name="Grupo 45">
                <a:extLst>
                  <a:ext uri="{FF2B5EF4-FFF2-40B4-BE49-F238E27FC236}">
                    <a16:creationId xmlns:a16="http://schemas.microsoft.com/office/drawing/2014/main" id="{30A0919F-29ED-45A4-96ED-D384BC406A73}"/>
                  </a:ext>
                </a:extLst>
              </p:cNvPr>
              <p:cNvGrpSpPr/>
              <p:nvPr/>
            </p:nvGrpSpPr>
            <p:grpSpPr>
              <a:xfrm>
                <a:off x="6454159" y="4164692"/>
                <a:ext cx="2509093" cy="720276"/>
                <a:chOff x="860936" y="2593132"/>
                <a:chExt cx="2509093" cy="720276"/>
              </a:xfrm>
            </p:grpSpPr>
            <p:sp>
              <p:nvSpPr>
                <p:cNvPr id="47" name="Rectángulo: esquinas redondeadas 46">
                  <a:extLst>
                    <a:ext uri="{FF2B5EF4-FFF2-40B4-BE49-F238E27FC236}">
                      <a16:creationId xmlns:a16="http://schemas.microsoft.com/office/drawing/2014/main" id="{55EBE383-BFB3-42F0-8113-9EC86BDC918C}"/>
                    </a:ext>
                  </a:extLst>
                </p:cNvPr>
                <p:cNvSpPr/>
                <p:nvPr/>
              </p:nvSpPr>
              <p:spPr>
                <a:xfrm>
                  <a:off x="1217183" y="2593132"/>
                  <a:ext cx="2152846" cy="720276"/>
                </a:xfrm>
                <a:prstGeom prst="roundRect">
                  <a:avLst/>
                </a:prstGeom>
                <a:ln>
                  <a:noFill/>
                </a:ln>
              </p:spPr>
              <p:style>
                <a:lnRef idx="1">
                  <a:schemeClr val="accent3"/>
                </a:lnRef>
                <a:fillRef idx="2">
                  <a:schemeClr val="accent3"/>
                </a:fillRef>
                <a:effectRef idx="1">
                  <a:schemeClr val="accent3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r"/>
                  <a:r>
                    <a:rPr lang="es-CO" altLang="es-CO" b="1" dirty="0"/>
                    <a:t>Regalías</a:t>
                  </a:r>
                </a:p>
              </p:txBody>
            </p:sp>
            <p:sp>
              <p:nvSpPr>
                <p:cNvPr id="48" name="Flecha: pentágono 47">
                  <a:extLst>
                    <a:ext uri="{FF2B5EF4-FFF2-40B4-BE49-F238E27FC236}">
                      <a16:creationId xmlns:a16="http://schemas.microsoft.com/office/drawing/2014/main" id="{EFB93A07-6F4A-41F5-A111-7228DEC34810}"/>
                    </a:ext>
                  </a:extLst>
                </p:cNvPr>
                <p:cNvSpPr/>
                <p:nvPr/>
              </p:nvSpPr>
              <p:spPr>
                <a:xfrm>
                  <a:off x="860936" y="2593132"/>
                  <a:ext cx="1572773" cy="720276"/>
                </a:xfrm>
                <a:prstGeom prst="homePlate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O" b="1" dirty="0"/>
                    <a:t>2</a:t>
                  </a:r>
                </a:p>
                <a:p>
                  <a:pPr algn="ctr"/>
                  <a:r>
                    <a:rPr lang="es-CO" b="1" dirty="0"/>
                    <a:t>Proyecto</a:t>
                  </a:r>
                </a:p>
              </p:txBody>
            </p:sp>
          </p:grpSp>
        </p:grpSp>
        <p:sp>
          <p:nvSpPr>
            <p:cNvPr id="20" name="CuadroTexto 19">
              <a:extLst>
                <a:ext uri="{FF2B5EF4-FFF2-40B4-BE49-F238E27FC236}">
                  <a16:creationId xmlns:a16="http://schemas.microsoft.com/office/drawing/2014/main" id="{5756D15E-C3FA-48DB-B74A-6D633F0865CD}"/>
                </a:ext>
              </a:extLst>
            </p:cNvPr>
            <p:cNvSpPr txBox="1"/>
            <p:nvPr/>
          </p:nvSpPr>
          <p:spPr>
            <a:xfrm>
              <a:off x="326127" y="3203941"/>
              <a:ext cx="279260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7200" b="1" dirty="0">
                  <a:solidFill>
                    <a:srgbClr val="346232"/>
                  </a:solidFill>
                </a:rPr>
                <a:t>121 </a:t>
              </a:r>
              <a:r>
                <a:rPr lang="es-CO" sz="2800" b="1" dirty="0">
                  <a:solidFill>
                    <a:srgbClr val="346232"/>
                  </a:solidFill>
                </a:rPr>
                <a:t>Infraestructuras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41790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092968" y="112197"/>
            <a:ext cx="8567731" cy="1015663"/>
            <a:chOff x="3977058" y="484755"/>
            <a:chExt cx="6741970" cy="1015663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técnica-operativa Equipo I&amp;D </a:t>
              </a:r>
            </a:p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0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0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28124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D7F0A62-A927-45FD-9C75-A602E8822117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6774c0aa-6979-4448-b1aa-fea17ac8e0a2"/>
    <ds:schemaRef ds:uri="3057e472-ac9c-43ce-a6ab-868978ff879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8480</TotalTime>
  <Words>831</Words>
  <Application>Microsoft Office PowerPoint</Application>
  <PresentationFormat>Panorámica</PresentationFormat>
  <Paragraphs>207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439</cp:revision>
  <dcterms:created xsi:type="dcterms:W3CDTF">2018-08-24T05:26:58Z</dcterms:created>
  <dcterms:modified xsi:type="dcterms:W3CDTF">2019-02-26T18:30:09Z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